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73" r:id="rId2"/>
    <p:sldId id="274" r:id="rId3"/>
    <p:sldId id="28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9" r:id="rId12"/>
    <p:sldId id="283" r:id="rId13"/>
    <p:sldId id="285" r:id="rId14"/>
    <p:sldId id="275" r:id="rId15"/>
    <p:sldId id="286" r:id="rId16"/>
    <p:sldId id="287" r:id="rId17"/>
    <p:sldId id="288" r:id="rId18"/>
    <p:sldId id="290" r:id="rId19"/>
    <p:sldId id="272" r:id="rId20"/>
  </p:sldIdLst>
  <p:sldSz cx="9144000" cy="5143500" type="screen16x9"/>
  <p:notesSz cx="6858000" cy="9144000"/>
  <p:embeddedFontLst>
    <p:embeddedFont>
      <p:font typeface="Bree Serif" panose="020B0604020202020204" charset="0"/>
      <p:regular r:id="rId22"/>
    </p:embeddedFont>
    <p:embeddedFont>
      <p:font typeface="Impact" panose="020B080603090205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Stewart" initials="MS" lastIdx="1" clrIdx="0">
    <p:extLst>
      <p:ext uri="{19B8F6BF-5375-455C-9EA6-DF929625EA0E}">
        <p15:presenceInfo xmlns:p15="http://schemas.microsoft.com/office/powerpoint/2012/main" userId="4a653ae09a2b99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C53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73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13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41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35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35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26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06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04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164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521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52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e3d9f9d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fe3d9f9d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56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53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79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51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12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31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99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37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dacityteam.org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pps.apple.com/us/app/voice-record-pro/id5469832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play.google.com/store/apps/details?id=ca.bejbej.voicerecordpro&amp;hl=en_US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mzn.to/30VdgK8" TargetMode="Externa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mzn.to/2SHA9xZ" TargetMode="Externa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mzn.to/2SQTtsJ" TargetMode="Externa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mzn.to/2ygaUcA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nlinevideolegalmusic.com/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ebsitesyoucontrolyourself.com/wp-admin/options-general.php?page=wpvbxoptions_numbers&amp;Sid=PN89ee11f31c6a32e7120f1b6e2cda524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mainsyoucontrol.com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-134754" y="3312551"/>
            <a:ext cx="992364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>
                <a:latin typeface="Bree Serif"/>
                <a:ea typeface="Bree Serif"/>
                <a:cs typeface="Bree Serif"/>
                <a:sym typeface="Bree Serif"/>
              </a:rPr>
              <a:t>Mike’s Podcasting Primer</a:t>
            </a:r>
            <a: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  <a:t>\</a:t>
            </a:r>
            <a:b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(What To Do Even If You Knew </a:t>
            </a:r>
            <a:br>
              <a:rPr lang="en-US" sz="2800" dirty="0"/>
            </a:br>
            <a:r>
              <a:rPr lang="en-US" sz="2800" dirty="0"/>
              <a:t>Nothing About Podcasting)</a:t>
            </a:r>
            <a:endParaRPr sz="28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42863"/>
            <a:ext cx="89439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68001" y="1467415"/>
            <a:ext cx="4637314" cy="54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Impact" pitchFamily="34" charset="0"/>
              </a:rPr>
              <a:t>Call 770-826-3662 today!</a:t>
            </a:r>
          </a:p>
        </p:txBody>
      </p:sp>
    </p:spTree>
    <p:extLst>
      <p:ext uri="{BB962C8B-B14F-4D97-AF65-F5344CB8AC3E}">
        <p14:creationId xmlns:p14="http://schemas.microsoft.com/office/powerpoint/2010/main" val="296217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Social Media Audience Building &amp; Engagement</a:t>
            </a:r>
            <a:endParaRPr lang="en-US"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CA3F64-5659-4737-B0FC-82227051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64" t="7000" r="58273" b="20667"/>
          <a:stretch>
            <a:fillRect/>
          </a:stretch>
        </p:blipFill>
        <p:spPr bwMode="auto">
          <a:xfrm>
            <a:off x="152307" y="1436582"/>
            <a:ext cx="6256977" cy="35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Image result for gary ve">
            <a:extLst>
              <a:ext uri="{FF2B5EF4-FFF2-40B4-BE49-F238E27FC236}">
                <a16:creationId xmlns:a16="http://schemas.microsoft.com/office/drawing/2014/main" id="{469AD338-9379-44A5-AD4B-1B3D5587F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r="15999"/>
          <a:stretch/>
        </p:blipFill>
        <p:spPr bwMode="auto">
          <a:xfrm>
            <a:off x="6475946" y="1436582"/>
            <a:ext cx="259515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5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Social Media Audience Building &amp; Engagement</a:t>
            </a:r>
            <a:endParaRPr lang="en-US"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CA3F64-5659-4737-B0FC-822270518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3204" t="53725" r="61471" b="20667"/>
          <a:stretch/>
        </p:blipFill>
        <p:spPr bwMode="auto">
          <a:xfrm>
            <a:off x="1846216" y="2680618"/>
            <a:ext cx="4850675" cy="248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B03798-5D0D-4F80-829E-3645EFE4B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2052" t="25207" r="59720" b="65227"/>
          <a:stretch/>
        </p:blipFill>
        <p:spPr bwMode="auto">
          <a:xfrm>
            <a:off x="904843" y="1672045"/>
            <a:ext cx="7133169" cy="114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06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Make Money When You Have Fans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233411" y="798897"/>
            <a:ext cx="8812617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Refer fans to things that make you money, your products and services, affiliate products and services, virtual merchandise, and live events or shows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DE9F3-D74B-441B-A9CB-3F97701D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30" y="2851497"/>
            <a:ext cx="2882037" cy="907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43136-89E6-48E3-91CB-E3BE4787A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70" y="2735990"/>
            <a:ext cx="2381250" cy="115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69381-B727-4198-9F48-DAE96EE90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156" y="2708568"/>
            <a:ext cx="2163579" cy="1193699"/>
          </a:xfrm>
          <a:prstGeom prst="rect">
            <a:avLst/>
          </a:prstGeom>
        </p:spPr>
      </p:pic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F8DA6E4C-4E6C-4896-BE7B-0B1315F3BEBC}"/>
              </a:ext>
            </a:extLst>
          </p:cNvPr>
          <p:cNvSpPr txBox="1">
            <a:spLocks/>
          </p:cNvSpPr>
          <p:nvPr/>
        </p:nvSpPr>
        <p:spPr>
          <a:xfrm>
            <a:off x="233411" y="2735990"/>
            <a:ext cx="8812617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Or find advertisers who will support your show. $15 per 1000 downloads is average.</a:t>
            </a:r>
          </a:p>
        </p:txBody>
      </p:sp>
    </p:spTree>
    <p:extLst>
      <p:ext uri="{BB962C8B-B14F-4D97-AF65-F5344CB8AC3E}">
        <p14:creationId xmlns:p14="http://schemas.microsoft.com/office/powerpoint/2010/main" val="277141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  <a:t>Tools and Resources, You Need To Know\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68B7AE-58B3-456C-AC2A-04708DB5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38" y="149986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089B4E-E6EB-44C8-B238-72C307FCF6CC}"/>
              </a:ext>
            </a:extLst>
          </p:cNvPr>
          <p:cNvSpPr/>
          <p:nvPr/>
        </p:nvSpPr>
        <p:spPr>
          <a:xfrm>
            <a:off x="392230" y="3900020"/>
            <a:ext cx="6720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https://play.google.com/store/apps/details?id=ca.bejbej.voicerecordpro&amp;hl=en_US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C1425-5B32-4377-8EE3-3E5B99B1FE02}"/>
              </a:ext>
            </a:extLst>
          </p:cNvPr>
          <p:cNvSpPr txBox="1"/>
          <p:nvPr/>
        </p:nvSpPr>
        <p:spPr>
          <a:xfrm>
            <a:off x="250261" y="1629969"/>
            <a:ext cx="791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Free PC and Mac Software to Record &amp;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00256-D5AE-4158-BE8A-A7502A69F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676" y="3018957"/>
            <a:ext cx="1762125" cy="17621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67EA4A-4220-4A62-BD58-1F120EC75797}"/>
              </a:ext>
            </a:extLst>
          </p:cNvPr>
          <p:cNvSpPr/>
          <p:nvPr/>
        </p:nvSpPr>
        <p:spPr>
          <a:xfrm>
            <a:off x="392230" y="3053050"/>
            <a:ext cx="8091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https://apps.apple.com/us/app/voice-record-pro/id546983235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6C654-C7E8-44B2-97C1-9DBAEBBEDA03}"/>
              </a:ext>
            </a:extLst>
          </p:cNvPr>
          <p:cNvSpPr/>
          <p:nvPr/>
        </p:nvSpPr>
        <p:spPr>
          <a:xfrm>
            <a:off x="399321" y="2390746"/>
            <a:ext cx="6720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https://www.audacityteam.org/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0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  <a:t>Tools and Resources, You Need To Know\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pic>
        <p:nvPicPr>
          <p:cNvPr id="8" name="Picture 7" descr="A close up of a microphone&#10;&#10;Description automatically generated">
            <a:extLst>
              <a:ext uri="{FF2B5EF4-FFF2-40B4-BE49-F238E27FC236}">
                <a16:creationId xmlns:a16="http://schemas.microsoft.com/office/drawing/2014/main" id="{32C19B07-8649-4D2B-A727-F3A303713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5"/>
          <a:stretch/>
        </p:blipFill>
        <p:spPr>
          <a:xfrm>
            <a:off x="0" y="1271451"/>
            <a:ext cx="3828799" cy="36750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FFA9CE-51A1-4139-8703-749AD6CE618F}"/>
              </a:ext>
            </a:extLst>
          </p:cNvPr>
          <p:cNvSpPr/>
          <p:nvPr/>
        </p:nvSpPr>
        <p:spPr>
          <a:xfrm>
            <a:off x="4141619" y="2680618"/>
            <a:ext cx="425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https://amzn.to/30VdgK8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  <a:t>Tools and Resources, You Need To Know\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EB388-5F7B-44A9-9FFF-43C2DDE59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27" y="1436583"/>
            <a:ext cx="2072004" cy="31170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DFBDBA-2830-496F-9D8A-694CEC3D323C}"/>
              </a:ext>
            </a:extLst>
          </p:cNvPr>
          <p:cNvSpPr/>
          <p:nvPr/>
        </p:nvSpPr>
        <p:spPr>
          <a:xfrm>
            <a:off x="4141619" y="2680618"/>
            <a:ext cx="425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https://amzn.to/2SHA9xZ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  <a:t>Tools and Resources, You Need To Know\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BD1AA9A-9AE9-4A9D-A2F1-BA2729BC8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0" y="1437568"/>
            <a:ext cx="2247900" cy="3295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92A114-538A-4D9F-AA8B-0BC2614004AE}"/>
              </a:ext>
            </a:extLst>
          </p:cNvPr>
          <p:cNvSpPr/>
          <p:nvPr/>
        </p:nvSpPr>
        <p:spPr>
          <a:xfrm>
            <a:off x="4141619" y="2680618"/>
            <a:ext cx="425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https://amzn.to/2SQTtsJ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0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  <a:t>Tools and Resources, You Need To Know\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B1D7B80-9115-4D2F-9F3E-78B66B13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0" y="1345584"/>
            <a:ext cx="2162906" cy="331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8CCAF1-79C2-48C6-889D-DDF121ED25E0}"/>
              </a:ext>
            </a:extLst>
          </p:cNvPr>
          <p:cNvSpPr/>
          <p:nvPr/>
        </p:nvSpPr>
        <p:spPr>
          <a:xfrm>
            <a:off x="4141619" y="2680618"/>
            <a:ext cx="425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https://amzn.to/2ygaUcA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6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AAB05-E758-4235-8090-EEF66F603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32" t="16983" r="23805" b="19359"/>
          <a:stretch/>
        </p:blipFill>
        <p:spPr>
          <a:xfrm>
            <a:off x="2240305" y="916688"/>
            <a:ext cx="4349880" cy="3213034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6846" y="2725920"/>
            <a:ext cx="2059232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ea typeface="Bree Serif"/>
                <a:cs typeface="Bree Serif"/>
                <a:sym typeface="Bree Serif"/>
              </a:rPr>
              <a:t>Tools and Resources, You Need To Know\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8CCAF1-79C2-48C6-889D-DDF121ED25E0}"/>
              </a:ext>
            </a:extLst>
          </p:cNvPr>
          <p:cNvSpPr/>
          <p:nvPr/>
        </p:nvSpPr>
        <p:spPr>
          <a:xfrm>
            <a:off x="1677940" y="4129722"/>
            <a:ext cx="578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https://onlinevideolegalmusic.com/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ctrTitle"/>
          </p:nvPr>
        </p:nvSpPr>
        <p:spPr>
          <a:xfrm>
            <a:off x="-63994" y="618503"/>
            <a:ext cx="9472011" cy="984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400" dirty="0"/>
              <a:t>Pull Out Your Phone Right Now..</a:t>
            </a:r>
            <a:br>
              <a:rPr lang="en-US" sz="4400" dirty="0"/>
            </a:br>
            <a:r>
              <a:rPr lang="en-US" dirty="0"/>
              <a:t>Dial – </a:t>
            </a:r>
            <a:r>
              <a:rPr lang="en-US" dirty="0">
                <a:hlinkClick r:id="rId3"/>
              </a:rPr>
              <a:t>(615) 205-7711</a:t>
            </a:r>
            <a:endParaRPr dirty="0"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311700" y="1602503"/>
            <a:ext cx="8520600" cy="1013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Get instant access to my slides, resource links and my free blogging course, </a:t>
            </a:r>
            <a:br>
              <a:rPr lang="en-US" sz="2400" b="1" i="1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Gary </a:t>
            </a:r>
            <a:r>
              <a:rPr lang="en-US" sz="2400" b="1" i="1" dirty="0" err="1">
                <a:solidFill>
                  <a:schemeClr val="tx1"/>
                </a:solidFill>
              </a:rPr>
              <a:t>Vanynerchuk</a:t>
            </a:r>
            <a:r>
              <a:rPr lang="en-US" sz="2400" b="1" i="1" dirty="0">
                <a:solidFill>
                  <a:schemeClr val="tx1"/>
                </a:solidFill>
              </a:rPr>
              <a:t> Content Marketing Model </a:t>
            </a:r>
            <a:endParaRPr sz="2400" b="1" i="1" dirty="0">
              <a:solidFill>
                <a:schemeClr val="tx1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" y="3044844"/>
            <a:ext cx="89439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423958" y="4436310"/>
            <a:ext cx="4637314" cy="54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Impact" pitchFamily="34" charset="0"/>
              </a:rPr>
              <a:t>Thanks for your time!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What We Will Learn Today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92230" y="2796120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dirty="0"/>
              <a:t>How to get a Podcast URL and hosting easy and cheap</a:t>
            </a:r>
            <a:br>
              <a:rPr lang="en-US" sz="1800" dirty="0"/>
            </a:br>
            <a:r>
              <a:rPr lang="en-US" sz="1800" dirty="0"/>
              <a:t>Why having a dedicated </a:t>
            </a:r>
            <a:r>
              <a:rPr lang="en-US" sz="1800" dirty="0" err="1"/>
              <a:t>Wordpress</a:t>
            </a:r>
            <a:r>
              <a:rPr lang="en-US" sz="1800" dirty="0"/>
              <a:t> website to control your content is important compared other easy options (Anchor, </a:t>
            </a:r>
            <a:r>
              <a:rPr lang="en-US" sz="1800" dirty="0" err="1"/>
              <a:t>Libsyn</a:t>
            </a:r>
            <a:r>
              <a:rPr lang="en-US" sz="1800" dirty="0"/>
              <a:t>, </a:t>
            </a:r>
            <a:r>
              <a:rPr lang="en-US" sz="1800" dirty="0" err="1"/>
              <a:t>PodBean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Which directories to submit your RSS feed to and why</a:t>
            </a:r>
            <a:br>
              <a:rPr lang="en-US" sz="1800" dirty="0"/>
            </a:br>
            <a:r>
              <a:rPr lang="en-US" sz="1800" dirty="0"/>
              <a:t>My show formula 80/20 rule of content vs shameless self promotion</a:t>
            </a:r>
            <a:br>
              <a:rPr lang="en-US" sz="1800" dirty="0"/>
            </a:br>
            <a:r>
              <a:rPr lang="en-US" sz="1800" dirty="0"/>
              <a:t>The software and mics from cell phone apps to </a:t>
            </a:r>
            <a:r>
              <a:rPr lang="en-US" sz="1800" dirty="0" err="1"/>
              <a:t>usb</a:t>
            </a:r>
            <a:r>
              <a:rPr lang="en-US" sz="1800" dirty="0"/>
              <a:t> mic and computer software</a:t>
            </a:r>
            <a:br>
              <a:rPr lang="en-US" sz="1800" dirty="0"/>
            </a:br>
            <a:r>
              <a:rPr lang="en-US" sz="1800" dirty="0"/>
              <a:t>What are show notes, titles, tags, and backlinks that build your audience</a:t>
            </a:r>
            <a:br>
              <a:rPr lang="en-US" sz="1800" dirty="0"/>
            </a:br>
            <a:r>
              <a:rPr lang="en-US" sz="1800" dirty="0"/>
              <a:t>Social Media to build audience and get ideas of what they want to hear</a:t>
            </a:r>
          </a:p>
          <a:p>
            <a:pPr algn="l"/>
            <a:r>
              <a:rPr lang="en-US" sz="1800" dirty="0"/>
              <a:t>How to profit with a superfan audience. Your own products, affiliates, listener support or advertisers.</a:t>
            </a:r>
            <a:br>
              <a:rPr lang="en-US" sz="1800" dirty="0"/>
            </a:br>
            <a:r>
              <a:rPr lang="en-US" sz="1800" dirty="0"/>
              <a:t>Resources and links to the things like </a:t>
            </a:r>
            <a:r>
              <a:rPr lang="en-US" sz="1800" dirty="0" err="1"/>
              <a:t>Audcacity</a:t>
            </a:r>
            <a:r>
              <a:rPr lang="en-US" sz="1800" dirty="0"/>
              <a:t>, Voice Record App </a:t>
            </a:r>
          </a:p>
          <a:p>
            <a:pPr algn="l"/>
            <a:r>
              <a:rPr lang="en-US" sz="1800" dirty="0" err="1"/>
              <a:t>Podsafe</a:t>
            </a:r>
            <a:r>
              <a:rPr lang="en-US" sz="1800" dirty="0"/>
              <a:t> production music, David Hooper's book, Mics and hardware</a:t>
            </a:r>
            <a:endParaRPr lang="en-US" sz="1800" dirty="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  <p:extLst>
      <p:ext uri="{BB962C8B-B14F-4D97-AF65-F5344CB8AC3E}">
        <p14:creationId xmlns:p14="http://schemas.microsoft.com/office/powerpoint/2010/main" val="270498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29" y="1123123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latin typeface="Bree Serif"/>
                <a:sym typeface="Bree Serif"/>
              </a:rPr>
              <a:t>Why Podcasts are Talk Radio The World Loves</a:t>
            </a:r>
            <a:br>
              <a:rPr lang="en-US" sz="2400" dirty="0">
                <a:latin typeface="Bree Serif"/>
                <a:sym typeface="Bree Serif"/>
              </a:rPr>
            </a:br>
            <a:r>
              <a:rPr lang="en-US" sz="2400" dirty="0">
                <a:latin typeface="Bree Serif"/>
                <a:sym typeface="Bree Serif"/>
              </a:rPr>
              <a:t>and What Radio is NOT</a:t>
            </a:r>
            <a:endParaRPr sz="24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238225" y="4342594"/>
            <a:ext cx="9054967" cy="63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900" dirty="0"/>
              <a:t>Podcasts are talk radio shows that fans love and want to hear more</a:t>
            </a:r>
            <a:br>
              <a:rPr lang="en-US" sz="1900" dirty="0"/>
            </a:br>
            <a:r>
              <a:rPr lang="en-US" sz="1900" dirty="0"/>
              <a:t>Podcasts are on demand, and </a:t>
            </a:r>
            <a:r>
              <a:rPr lang="en-US" sz="1900" dirty="0" err="1"/>
              <a:t>bingeable</a:t>
            </a:r>
            <a:br>
              <a:rPr lang="en-US" sz="1900" dirty="0"/>
            </a:br>
            <a:r>
              <a:rPr lang="en-US" sz="1900" dirty="0"/>
              <a:t>Podcasts can be subscribed to in directories and the user’s devices will notify when new shows are posted via power of RSS</a:t>
            </a:r>
            <a:br>
              <a:rPr lang="en-US" sz="1900" dirty="0"/>
            </a:br>
            <a:r>
              <a:rPr lang="en-US" sz="1900" dirty="0"/>
              <a:t>Podcasts are popular on mobile phones, tablets, TVs, Alexa/Google Home </a:t>
            </a:r>
            <a:br>
              <a:rPr lang="en-US" sz="1900" dirty="0"/>
            </a:br>
            <a:r>
              <a:rPr lang="en-US" sz="1900" dirty="0"/>
              <a:t>devices and the dashboards of cars</a:t>
            </a:r>
          </a:p>
          <a:p>
            <a:pPr algn="l"/>
            <a:r>
              <a:rPr lang="en-US" sz="1900" dirty="0"/>
              <a:t>Podcasts generally only promote or advertise what their audience is interested in </a:t>
            </a:r>
            <a:br>
              <a:rPr lang="en-US" sz="1900" dirty="0"/>
            </a:br>
            <a:r>
              <a:rPr lang="en-US" sz="1900" dirty="0"/>
              <a:t>or can be ad free</a:t>
            </a:r>
          </a:p>
          <a:p>
            <a:pPr algn="l"/>
            <a:r>
              <a:rPr lang="en-US" sz="1900" dirty="0"/>
              <a:t>Podcast are indexed in Google, create traffic to websites, can be shared by fans </a:t>
            </a:r>
          </a:p>
          <a:p>
            <a:pPr algn="l"/>
            <a:r>
              <a:rPr lang="en-US" sz="1900" dirty="0"/>
              <a:t>Everyone is welcome to start a podcast and build fans </a:t>
            </a:r>
            <a:r>
              <a:rPr lang="en-US" sz="1900" dirty="0" err="1"/>
              <a:t>worldwide..for</a:t>
            </a:r>
            <a:r>
              <a:rPr lang="en-US" sz="1900" dirty="0"/>
              <a:t> pennies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825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How To Get Podcast URL &amp; Cheap Hosting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29BAE-EFA9-48E3-B7C1-1A36C273CB52}"/>
              </a:ext>
            </a:extLst>
          </p:cNvPr>
          <p:cNvSpPr txBox="1"/>
          <p:nvPr/>
        </p:nvSpPr>
        <p:spPr>
          <a:xfrm>
            <a:off x="291220" y="1657931"/>
            <a:ext cx="46695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URL address .com or .live is same as call letters in radio (WNBC or KABC) </a:t>
            </a:r>
          </a:p>
          <a:p>
            <a:endParaRPr lang="en-US" sz="1800" dirty="0"/>
          </a:p>
          <a:p>
            <a:r>
              <a:rPr lang="en-US" sz="1800" dirty="0"/>
              <a:t>Managed </a:t>
            </a:r>
            <a:r>
              <a:rPr lang="en-US" sz="1800" dirty="0" err="1"/>
              <a:t>Wordpress</a:t>
            </a:r>
            <a:r>
              <a:rPr lang="en-US" sz="1800" dirty="0"/>
              <a:t> Web Hosting manages content (text, photos, links &amp; audio) and is your transmitter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38A4F-D05C-4F96-A54F-917B97D35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22" y="1368234"/>
            <a:ext cx="4078663" cy="2549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786FD-4014-4C3B-837B-4B6F8AD49613}"/>
              </a:ext>
            </a:extLst>
          </p:cNvPr>
          <p:cNvSpPr/>
          <p:nvPr/>
        </p:nvSpPr>
        <p:spPr>
          <a:xfrm>
            <a:off x="1397684" y="4163569"/>
            <a:ext cx="6720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http://domainsyoucontrol.com/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4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Why a </a:t>
            </a:r>
            <a:r>
              <a:rPr lang="en-US" sz="2800" dirty="0" err="1">
                <a:latin typeface="Bree Serif"/>
                <a:sym typeface="Bree Serif"/>
              </a:rPr>
              <a:t>Wordpress</a:t>
            </a:r>
            <a:r>
              <a:rPr lang="en-US" sz="2800" dirty="0">
                <a:latin typeface="Bree Serif"/>
                <a:sym typeface="Bree Serif"/>
              </a:rPr>
              <a:t> CMS is a MUST!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DE63F030-8F34-4E8A-A941-A3B3A512380F}"/>
              </a:ext>
            </a:extLst>
          </p:cNvPr>
          <p:cNvSpPr txBox="1">
            <a:spLocks/>
          </p:cNvSpPr>
          <p:nvPr/>
        </p:nvSpPr>
        <p:spPr>
          <a:xfrm>
            <a:off x="321529" y="1597794"/>
            <a:ext cx="8482837" cy="43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The most successful podcasts in the world use a self-hosted </a:t>
            </a:r>
            <a:r>
              <a:rPr lang="en-US" sz="1800" b="1" dirty="0" err="1">
                <a:solidFill>
                  <a:srgbClr val="FF0000"/>
                </a:solidFill>
              </a:rPr>
              <a:t>Wordpress</a:t>
            </a:r>
            <a:r>
              <a:rPr lang="en-US" sz="1800" b="1" dirty="0">
                <a:solidFill>
                  <a:srgbClr val="FF0000"/>
                </a:solidFill>
              </a:rPr>
              <a:t> website on which to build their shows, show notes and monetization links</a:t>
            </a: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2F065199-0C0B-4457-AFD8-F9028EABA584}"/>
              </a:ext>
            </a:extLst>
          </p:cNvPr>
          <p:cNvSpPr txBox="1">
            <a:spLocks/>
          </p:cNvSpPr>
          <p:nvPr/>
        </p:nvSpPr>
        <p:spPr>
          <a:xfrm>
            <a:off x="458020" y="4330169"/>
            <a:ext cx="8518358" cy="43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dirty="0" err="1"/>
              <a:t>Wordpress</a:t>
            </a:r>
            <a:r>
              <a:rPr lang="en-US" sz="1800" dirty="0"/>
              <a:t> is easy, supported everywhere (YouTube tutorials by the 1000’s)</a:t>
            </a:r>
          </a:p>
          <a:p>
            <a:pPr algn="l"/>
            <a:r>
              <a:rPr lang="en-US" sz="1800" dirty="0"/>
              <a:t>Google loves SEO created by </a:t>
            </a:r>
            <a:r>
              <a:rPr lang="en-US" sz="1800" dirty="0" err="1"/>
              <a:t>Wordpress</a:t>
            </a:r>
            <a:r>
              <a:rPr lang="en-US" sz="1800" dirty="0"/>
              <a:t> and SEO plugins</a:t>
            </a:r>
            <a:br>
              <a:rPr lang="en-US" sz="1800" dirty="0"/>
            </a:br>
            <a:r>
              <a:rPr lang="en-US" sz="1800" dirty="0"/>
              <a:t>All your shows are indexed as search results in Google, &amp; it builds your RSS feed</a:t>
            </a:r>
          </a:p>
          <a:p>
            <a:pPr algn="l"/>
            <a:r>
              <a:rPr lang="en-US" sz="1800" dirty="0"/>
              <a:t>Over 40,000 free plugins for </a:t>
            </a:r>
            <a:r>
              <a:rPr lang="en-US" sz="1800" dirty="0" err="1"/>
              <a:t>Wordpress</a:t>
            </a:r>
            <a:r>
              <a:rPr lang="en-US" sz="1800" dirty="0"/>
              <a:t>, and 1000’s of FREE Themes</a:t>
            </a:r>
          </a:p>
          <a:p>
            <a:pPr algn="l"/>
            <a:r>
              <a:rPr lang="en-US" sz="1800" dirty="0"/>
              <a:t>You are building your audience on a system you own for life, not some else’s platform.. Remember </a:t>
            </a:r>
            <a:r>
              <a:rPr lang="en-US" sz="1800" dirty="0" err="1"/>
              <a:t>MySpace</a:t>
            </a:r>
            <a:r>
              <a:rPr lang="en-US" sz="1800" dirty="0"/>
              <a:t>, Google Plus, Periscope? (all dead systems)</a:t>
            </a:r>
          </a:p>
          <a:p>
            <a:pPr algn="l"/>
            <a:r>
              <a:rPr lang="en-US" sz="1800" dirty="0"/>
              <a:t>Professional hosting solutions like </a:t>
            </a:r>
            <a:r>
              <a:rPr lang="en-US" sz="1800" dirty="0" err="1"/>
              <a:t>Libsyn</a:t>
            </a:r>
            <a:r>
              <a:rPr lang="en-US" sz="1800" dirty="0"/>
              <a:t>, </a:t>
            </a:r>
            <a:r>
              <a:rPr lang="en-US" sz="1800" dirty="0" err="1"/>
              <a:t>Podbean</a:t>
            </a:r>
            <a:r>
              <a:rPr lang="en-US" sz="1800" dirty="0"/>
              <a:t> and </a:t>
            </a:r>
            <a:r>
              <a:rPr lang="en-US" sz="1800" dirty="0" err="1"/>
              <a:t>BluBrry</a:t>
            </a:r>
            <a:r>
              <a:rPr lang="en-US" sz="1800" dirty="0"/>
              <a:t> work seamlessly with </a:t>
            </a:r>
            <a:r>
              <a:rPr lang="en-US" sz="1800" dirty="0" err="1"/>
              <a:t>Wordpress</a:t>
            </a:r>
            <a:r>
              <a:rPr lang="en-US" sz="1800" dirty="0"/>
              <a:t> analytics and dynamic ad insertion</a:t>
            </a:r>
          </a:p>
          <a:p>
            <a:pPr algn="l"/>
            <a:r>
              <a:rPr lang="en-US" sz="1800" dirty="0"/>
              <a:t>If the big boys use </a:t>
            </a:r>
            <a:r>
              <a:rPr lang="en-US" sz="1800" dirty="0" err="1"/>
              <a:t>Wordpress</a:t>
            </a:r>
            <a:r>
              <a:rPr lang="en-US" sz="1800" dirty="0"/>
              <a:t>, you should too!</a:t>
            </a:r>
          </a:p>
        </p:txBody>
      </p:sp>
    </p:spTree>
    <p:extLst>
      <p:ext uri="{BB962C8B-B14F-4D97-AF65-F5344CB8AC3E}">
        <p14:creationId xmlns:p14="http://schemas.microsoft.com/office/powerpoint/2010/main" val="11057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The Podcast Directories You Must Be In!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1096591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sz="1400" dirty="0"/>
          </a:p>
        </p:txBody>
      </p:sp>
      <p:pic>
        <p:nvPicPr>
          <p:cNvPr id="2050" name="Picture 2" descr="Image result for apple podcast">
            <a:extLst>
              <a:ext uri="{FF2B5EF4-FFF2-40B4-BE49-F238E27FC236}">
                <a16:creationId xmlns:a16="http://schemas.microsoft.com/office/drawing/2014/main" id="{CD2409AB-5A9B-44DD-8DDB-0017DE428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6" b="29401"/>
          <a:stretch/>
        </p:blipFill>
        <p:spPr bwMode="auto">
          <a:xfrm>
            <a:off x="975152" y="1512971"/>
            <a:ext cx="4216192" cy="10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itcher podcast">
            <a:extLst>
              <a:ext uri="{FF2B5EF4-FFF2-40B4-BE49-F238E27FC236}">
                <a16:creationId xmlns:a16="http://schemas.microsoft.com/office/drawing/2014/main" id="{753C2CAA-B046-4283-8B20-B8DCE7909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b="7469"/>
          <a:stretch/>
        </p:blipFill>
        <p:spPr bwMode="auto">
          <a:xfrm>
            <a:off x="5607594" y="1707546"/>
            <a:ext cx="2295525" cy="15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6F613B-84E8-48FD-A8B7-3498279904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244" b="27920"/>
          <a:stretch/>
        </p:blipFill>
        <p:spPr>
          <a:xfrm>
            <a:off x="1287453" y="2835605"/>
            <a:ext cx="3627766" cy="933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48FA07-794B-405E-9F18-097851213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056" y="3240302"/>
            <a:ext cx="2545799" cy="93323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71A5308-366D-40B1-B327-B860D0700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020" y="3942485"/>
            <a:ext cx="3627199" cy="9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80/20 Rule of Content &amp; Self Promotion</a:t>
            </a:r>
            <a:endParaRPr lang="en-US"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4C3CF-1B13-4A1B-89F5-911A495E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0" y="1597794"/>
            <a:ext cx="4603742" cy="2877339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A1F6B9B1-DC08-4EBA-BAD2-7FA0D10603BB}"/>
              </a:ext>
            </a:extLst>
          </p:cNvPr>
          <p:cNvSpPr txBox="1">
            <a:spLocks/>
          </p:cNvSpPr>
          <p:nvPr/>
        </p:nvSpPr>
        <p:spPr>
          <a:xfrm>
            <a:off x="4860758" y="4172496"/>
            <a:ext cx="4283242" cy="84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600" dirty="0"/>
              <a:t>This what we do that works for our audience.</a:t>
            </a:r>
            <a:br>
              <a:rPr lang="en-US" sz="1600" dirty="0"/>
            </a:br>
            <a:endParaRPr lang="en-US" sz="1600" dirty="0"/>
          </a:p>
          <a:p>
            <a:pPr algn="l"/>
            <a:r>
              <a:rPr lang="en-US" sz="1600" dirty="0"/>
              <a:t>Music intro with self promo intro every time.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15-20 minutes of killer content interviews that audience loves and gets value from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A self promotional mid roll 60 second ad for things we do, we are our only advertiser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We end with a shameless self promotion tag We remind our listener to: Subscribe to us, share us, visit our links, subscribe to our email, buy our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39991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230" y="798897"/>
            <a:ext cx="8359540" cy="6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latin typeface="Bree Serif"/>
                <a:sym typeface="Bree Serif"/>
              </a:rPr>
              <a:t>Beginner Studio Options – Software, Apps, Mics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668123" y="2235480"/>
            <a:ext cx="262196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Audacity PC and Mac Recording Software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F81271-34F6-4D05-ACA7-EBA5F133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3" y="1638129"/>
            <a:ext cx="1981790" cy="19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810979-4096-413D-9EB2-A89696BC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631" y="1747962"/>
            <a:ext cx="1762125" cy="1762125"/>
          </a:xfrm>
          <a:prstGeom prst="rect">
            <a:avLst/>
          </a:prstGeom>
        </p:spPr>
      </p:pic>
      <p:pic>
        <p:nvPicPr>
          <p:cNvPr id="8" name="Picture 7" descr="A close up of a microphone&#10;&#10;Description automatically generated">
            <a:extLst>
              <a:ext uri="{FF2B5EF4-FFF2-40B4-BE49-F238E27FC236}">
                <a16:creationId xmlns:a16="http://schemas.microsoft.com/office/drawing/2014/main" id="{A3A2285C-6CE2-4424-93E5-025E78909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969" y="1494093"/>
            <a:ext cx="2269861" cy="2269861"/>
          </a:xfrm>
          <a:prstGeom prst="rect">
            <a:avLst/>
          </a:prstGeom>
        </p:spPr>
      </p:pic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B67BEAB4-81CA-4435-AB44-16AD297C3A26}"/>
              </a:ext>
            </a:extLst>
          </p:cNvPr>
          <p:cNvSpPr txBox="1">
            <a:spLocks/>
          </p:cNvSpPr>
          <p:nvPr/>
        </p:nvSpPr>
        <p:spPr>
          <a:xfrm>
            <a:off x="3344252" y="2292003"/>
            <a:ext cx="262196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Record Voice Pro iPhone &amp; Android Record App</a:t>
            </a: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B63264B8-BBCF-42D0-9299-6670E8DCCA23}"/>
              </a:ext>
            </a:extLst>
          </p:cNvPr>
          <p:cNvSpPr txBox="1">
            <a:spLocks/>
          </p:cNvSpPr>
          <p:nvPr/>
        </p:nvSpPr>
        <p:spPr>
          <a:xfrm>
            <a:off x="5966220" y="2346976"/>
            <a:ext cx="31277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USB Mic, Too Many Others To List,</a:t>
            </a:r>
            <a:br>
              <a:rPr lang="en-US" sz="1400" dirty="0"/>
            </a:br>
            <a:r>
              <a:rPr lang="en-US" sz="1400" dirty="0"/>
              <a:t>But This One Cheap, and Works</a:t>
            </a: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5C9F7C84-81DF-4DB1-9A6A-8D65B6C59F00}"/>
              </a:ext>
            </a:extLst>
          </p:cNvPr>
          <p:cNvSpPr txBox="1">
            <a:spLocks/>
          </p:cNvSpPr>
          <p:nvPr/>
        </p:nvSpPr>
        <p:spPr>
          <a:xfrm>
            <a:off x="1706721" y="2906999"/>
            <a:ext cx="5947587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Links will be at end of presentation in resources slides</a:t>
            </a:r>
          </a:p>
        </p:txBody>
      </p:sp>
    </p:spTree>
    <p:extLst>
      <p:ext uri="{BB962C8B-B14F-4D97-AF65-F5344CB8AC3E}">
        <p14:creationId xmlns:p14="http://schemas.microsoft.com/office/powerpoint/2010/main" val="338924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50969" y="850468"/>
            <a:ext cx="6167202" cy="9538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>
                <a:latin typeface="Bree Serif"/>
                <a:sym typeface="Bree Serif"/>
              </a:rPr>
              <a:t>Show Notes, Titles, </a:t>
            </a:r>
            <a:br>
              <a:rPr lang="en-US" sz="2000" dirty="0">
                <a:latin typeface="Bree Serif"/>
                <a:sym typeface="Bree Serif"/>
              </a:rPr>
            </a:br>
            <a:r>
              <a:rPr lang="en-US" sz="2000" dirty="0">
                <a:latin typeface="Bree Serif"/>
                <a:sym typeface="Bree Serif"/>
              </a:rPr>
              <a:t>Subscribe Links &amp; Backlinks – John Lee Dumas Successful Podcaster</a:t>
            </a:r>
            <a:endParaRPr sz="2000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-1118" b="28543"/>
          <a:stretch/>
        </p:blipFill>
        <p:spPr>
          <a:xfrm>
            <a:off x="2024651" y="0"/>
            <a:ext cx="5094697" cy="7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8B76BA5-58E2-4FA1-B19E-BF98D7ED5D28}"/>
              </a:ext>
            </a:extLst>
          </p:cNvPr>
          <p:cNvSpPr txBox="1">
            <a:spLocks/>
          </p:cNvSpPr>
          <p:nvPr/>
        </p:nvSpPr>
        <p:spPr>
          <a:xfrm>
            <a:off x="312820" y="2680618"/>
            <a:ext cx="851835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B6B6C5-90E8-49DC-B8D1-41E0BB259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83" t="16896" r="31624" b="2996"/>
          <a:stretch/>
        </p:blipFill>
        <p:spPr>
          <a:xfrm>
            <a:off x="178094" y="861081"/>
            <a:ext cx="3292529" cy="4071081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0A8E6D0-1795-4F81-BDAB-59CD95DDD17D}"/>
              </a:ext>
            </a:extLst>
          </p:cNvPr>
          <p:cNvSpPr/>
          <p:nvPr/>
        </p:nvSpPr>
        <p:spPr>
          <a:xfrm>
            <a:off x="2255522" y="1276018"/>
            <a:ext cx="1010193" cy="364518"/>
          </a:xfrm>
          <a:prstGeom prst="wedgeRectCallout">
            <a:avLst>
              <a:gd name="adj1" fmla="val -147247"/>
              <a:gd name="adj2" fmla="val 241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Title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291CD31-993F-40FF-B793-51B69629D83C}"/>
              </a:ext>
            </a:extLst>
          </p:cNvPr>
          <p:cNvSpPr/>
          <p:nvPr/>
        </p:nvSpPr>
        <p:spPr>
          <a:xfrm>
            <a:off x="4145103" y="4030725"/>
            <a:ext cx="2307948" cy="664230"/>
          </a:xfrm>
          <a:prstGeom prst="wedgeRectCallout">
            <a:avLst>
              <a:gd name="adj1" fmla="val -177078"/>
              <a:gd name="adj2" fmla="val -69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Show Notes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9996B44-776B-403F-89AE-6735C5AA69E5}"/>
              </a:ext>
            </a:extLst>
          </p:cNvPr>
          <p:cNvSpPr/>
          <p:nvPr/>
        </p:nvSpPr>
        <p:spPr>
          <a:xfrm>
            <a:off x="4212594" y="3044060"/>
            <a:ext cx="2172966" cy="664230"/>
          </a:xfrm>
          <a:prstGeom prst="wedgeRectCallout">
            <a:avLst>
              <a:gd name="adj1" fmla="val -201562"/>
              <a:gd name="adj2" fmla="val -70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Subscribe 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1681F20-33C5-4B06-BC74-C91A46D052D7}"/>
              </a:ext>
            </a:extLst>
          </p:cNvPr>
          <p:cNvSpPr/>
          <p:nvPr/>
        </p:nvSpPr>
        <p:spPr>
          <a:xfrm>
            <a:off x="5434149" y="2047176"/>
            <a:ext cx="2991564" cy="849446"/>
          </a:xfrm>
          <a:prstGeom prst="wedgeRectCallout">
            <a:avLst>
              <a:gd name="adj1" fmla="val -129604"/>
              <a:gd name="adj2" fmla="val -45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Back links to profit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3033B23-1F0D-4664-BC12-5D1996120CCF}"/>
              </a:ext>
            </a:extLst>
          </p:cNvPr>
          <p:cNvSpPr/>
          <p:nvPr/>
        </p:nvSpPr>
        <p:spPr>
          <a:xfrm>
            <a:off x="5434149" y="2033397"/>
            <a:ext cx="2991564" cy="849446"/>
          </a:xfrm>
          <a:prstGeom prst="wedgeRectCallout">
            <a:avLst>
              <a:gd name="adj1" fmla="val -126111"/>
              <a:gd name="adj2" fmla="val 6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Back links to profit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9D34473-120E-4F0F-8257-44783E04C958}"/>
              </a:ext>
            </a:extLst>
          </p:cNvPr>
          <p:cNvSpPr/>
          <p:nvPr/>
        </p:nvSpPr>
        <p:spPr>
          <a:xfrm>
            <a:off x="5434149" y="2043360"/>
            <a:ext cx="2991564" cy="849446"/>
          </a:xfrm>
          <a:prstGeom prst="wedgeRectCallout">
            <a:avLst>
              <a:gd name="adj1" fmla="val -157841"/>
              <a:gd name="adj2" fmla="val -157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Back links to profit</a:t>
            </a:r>
          </a:p>
        </p:txBody>
      </p:sp>
      <p:pic>
        <p:nvPicPr>
          <p:cNvPr id="6" name="Picture 5" descr="John Lee Dumas&#10;">
            <a:extLst>
              <a:ext uri="{FF2B5EF4-FFF2-40B4-BE49-F238E27FC236}">
                <a16:creationId xmlns:a16="http://schemas.microsoft.com/office/drawing/2014/main" id="{85CFF1A2-1DE1-4D8E-B6CD-E45D7B8D7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114" y="2963497"/>
            <a:ext cx="1524000" cy="1918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EACC58-2D0F-4AFF-8A00-E3CD76000859}"/>
              </a:ext>
            </a:extLst>
          </p:cNvPr>
          <p:cNvSpPr txBox="1"/>
          <p:nvPr/>
        </p:nvSpPr>
        <p:spPr>
          <a:xfrm>
            <a:off x="6949354" y="4835723"/>
            <a:ext cx="204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Lee Dumas</a:t>
            </a:r>
          </a:p>
        </p:txBody>
      </p:sp>
    </p:spTree>
    <p:extLst>
      <p:ext uri="{BB962C8B-B14F-4D97-AF65-F5344CB8AC3E}">
        <p14:creationId xmlns:p14="http://schemas.microsoft.com/office/powerpoint/2010/main" val="27710928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481</Words>
  <Application>Microsoft Office PowerPoint</Application>
  <PresentationFormat>On-screen Show (16:9)</PresentationFormat>
  <Paragraphs>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Bree Serif</vt:lpstr>
      <vt:lpstr>Arial</vt:lpstr>
      <vt:lpstr>Impact</vt:lpstr>
      <vt:lpstr>Simple Light</vt:lpstr>
      <vt:lpstr>Mike’s Podcasting Primer\   (What To Do Even If You Knew  Nothing About Podcasting) </vt:lpstr>
      <vt:lpstr>What We Will Learn Today</vt:lpstr>
      <vt:lpstr>Why Podcasts are Talk Radio The World Loves and What Radio is NOT</vt:lpstr>
      <vt:lpstr>How To Get Podcast URL &amp; Cheap Hosting</vt:lpstr>
      <vt:lpstr>Why a Wordpress CMS is a MUST!</vt:lpstr>
      <vt:lpstr>The Podcast Directories You Must Be In!</vt:lpstr>
      <vt:lpstr>80/20 Rule of Content &amp; Self Promotion</vt:lpstr>
      <vt:lpstr>Beginner Studio Options – Software, Apps, Mics</vt:lpstr>
      <vt:lpstr>Show Notes, Titles,  Subscribe Links &amp; Backlinks – John Lee Dumas Successful Podcaster</vt:lpstr>
      <vt:lpstr>Social Media Audience Building &amp; Engagement</vt:lpstr>
      <vt:lpstr>Social Media Audience Building &amp; Engagement</vt:lpstr>
      <vt:lpstr>Make Money When You Have Fans</vt:lpstr>
      <vt:lpstr>Tools and Resources, You Need To Know\</vt:lpstr>
      <vt:lpstr>Tools and Resources, You Need To Know\</vt:lpstr>
      <vt:lpstr>Tools and Resources, You Need To Know\</vt:lpstr>
      <vt:lpstr>Tools and Resources, You Need To Know\</vt:lpstr>
      <vt:lpstr>Tools and Resources, You Need To Know\</vt:lpstr>
      <vt:lpstr>Tools and Resources, You Need To Know\</vt:lpstr>
      <vt:lpstr>Pull Out Your Phone Right Now.. Dial – (615) 205-7711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Mike Stewart  My Business Passions Music - Internet Marketing</dc:title>
  <dc:creator>soundpages</dc:creator>
  <cp:lastModifiedBy>Mike Stewart</cp:lastModifiedBy>
  <cp:revision>82</cp:revision>
  <dcterms:modified xsi:type="dcterms:W3CDTF">2019-07-27T15:54:06Z</dcterms:modified>
</cp:coreProperties>
</file>